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3"/>
  </p:notesMasterIdLst>
  <p:sldIdLst>
    <p:sldId id="335" r:id="rId5"/>
    <p:sldId id="351" r:id="rId6"/>
    <p:sldId id="343" r:id="rId7"/>
    <p:sldId id="355" r:id="rId8"/>
    <p:sldId id="356" r:id="rId9"/>
    <p:sldId id="357" r:id="rId10"/>
    <p:sldId id="358" r:id="rId11"/>
    <p:sldId id="361" r:id="rId12"/>
    <p:sldId id="362" r:id="rId13"/>
    <p:sldId id="321" r:id="rId14"/>
    <p:sldId id="363" r:id="rId15"/>
    <p:sldId id="364" r:id="rId16"/>
    <p:sldId id="365" r:id="rId17"/>
    <p:sldId id="366" r:id="rId18"/>
    <p:sldId id="367" r:id="rId19"/>
    <p:sldId id="348" r:id="rId20"/>
    <p:sldId id="354" r:id="rId21"/>
    <p:sldId id="3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5226" autoAdjust="0"/>
  </p:normalViewPr>
  <p:slideViewPr>
    <p:cSldViewPr snapToGrid="0">
      <p:cViewPr>
        <p:scale>
          <a:sx n="63" d="100"/>
          <a:sy n="63" d="100"/>
        </p:scale>
        <p:origin x="-57" y="318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9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1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158847" cy="5824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hyperlink" Target="https://youtu.be/XXjVLOkLeX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ml_logistic_regression.asp" TargetMode="External"/><Relationship Id="rId3" Type="http://schemas.openxmlformats.org/officeDocument/2006/relationships/slideLayout" Target="../slideLayouts/slideLayout10.xml"/><Relationship Id="rId7" Type="http://schemas.openxmlformats.org/officeDocument/2006/relationships/hyperlink" Target="https://towardsdatascience.com/tf-idf-explained-and-python-sklearn-implementation-b020c5e83275" TargetMode="Externa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s://towardsai.net/p/nlp/natural-language-processing-nlp-with-python-tutorial-for-beginners-1f54e610a1a0" TargetMode="External"/><Relationship Id="rId5" Type="http://schemas.openxmlformats.org/officeDocument/2006/relationships/hyperlink" Target="https://www.w3resource.com/pandas/isnull.php#:~:text=The%20isnull()%20function%20is,arrays%2C%20NaT%20in%20datetimelike).&amp;text=Object%20to%20check%20for%20null%20or%20missing%20values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www.w3schools.com/python/pandas/ref_df_describe.asp" TargetMode="External"/><Relationship Id="rId9" Type="http://schemas.openxmlformats.org/officeDocument/2006/relationships/hyperlink" Target="https://www.datacamp.com/tutorial/random-forests-classifier-pyth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Model Reviews With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77739"/>
            <a:ext cx="7806047" cy="231555"/>
          </a:xfrm>
        </p:spPr>
        <p:txBody>
          <a:bodyPr/>
          <a:lstStyle/>
          <a:p>
            <a:r>
              <a:rPr lang="en-US" dirty="0"/>
              <a:t>Theodore Koby-</a:t>
            </a:r>
            <a:r>
              <a:rPr lang="en-US" dirty="0" err="1"/>
              <a:t>Hercsky</a:t>
            </a:r>
            <a:r>
              <a:rPr lang="en-US" dirty="0"/>
              <a:t>     Presentation Link: </a:t>
            </a:r>
            <a:r>
              <a:rPr lang="en-US" dirty="0">
                <a:hlinkClick r:id="rId4"/>
              </a:rPr>
              <a:t>https://youtu.be/XXjVLOkLeXE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338C1D6-5FA6-C81A-8AE7-11C66882E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2"/>
    </mc:Choice>
    <mc:Fallback>
      <p:transition spd="slow" advTm="10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9BB335-2462-3D47-A2A8-85BA2D85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A4ADA-7998-4A9D-939E-3A1B16A0F2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D1F4AC-8A57-E268-5AA5-F9465AF474DC}"/>
              </a:ext>
            </a:extLst>
          </p:cNvPr>
          <p:cNvSpPr txBox="1">
            <a:spLocks/>
          </p:cNvSpPr>
          <p:nvPr/>
        </p:nvSpPr>
        <p:spPr>
          <a:xfrm>
            <a:off x="7200236" y="2338428"/>
            <a:ext cx="3852077" cy="23541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Seaborn </a:t>
            </a:r>
            <a:r>
              <a:rPr lang="en-US" sz="2400" b="1" dirty="0" err="1"/>
              <a:t>Countplot</a:t>
            </a:r>
            <a:endParaRPr lang="en-US" sz="2400" b="1" dirty="0"/>
          </a:p>
          <a:p>
            <a:pPr lvl="1"/>
            <a:r>
              <a:rPr lang="en-US" sz="1800" dirty="0"/>
              <a:t>Over 3,000 reviews in 2004 for all car brands.</a:t>
            </a:r>
          </a:p>
          <a:p>
            <a:pPr lvl="1"/>
            <a:r>
              <a:rPr lang="en-US" sz="1800" dirty="0"/>
              <a:t>2018 had less than 500 reviews for all car brands.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F4895-6489-F5F5-B83B-F36DD4854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05" y="2385391"/>
            <a:ext cx="6586651" cy="335155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A67DF9-5D39-3912-0C91-A4B981CF0BBE}"/>
              </a:ext>
            </a:extLst>
          </p:cNvPr>
          <p:cNvSpPr txBox="1">
            <a:spLocks/>
          </p:cNvSpPr>
          <p:nvPr/>
        </p:nvSpPr>
        <p:spPr>
          <a:xfrm>
            <a:off x="1833106" y="1932912"/>
            <a:ext cx="4720094" cy="3968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Rating Count Per Year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89BFEB4-A755-5B28-9F09-0A7D0219CE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6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83"/>
    </mc:Choice>
    <mc:Fallback>
      <p:transition spd="slow" advTm="3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A47CAE-EEB3-F4B3-1624-71703F3D9674}"/>
              </a:ext>
            </a:extLst>
          </p:cNvPr>
          <p:cNvSpPr txBox="1">
            <a:spLocks/>
          </p:cNvSpPr>
          <p:nvPr/>
        </p:nvSpPr>
        <p:spPr>
          <a:xfrm>
            <a:off x="957138" y="1995197"/>
            <a:ext cx="4107844" cy="23541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Matplotlib Bar Plot</a:t>
            </a:r>
          </a:p>
          <a:p>
            <a:pPr lvl="1"/>
            <a:r>
              <a:rPr lang="en-US" sz="1800" dirty="0"/>
              <a:t>Rating variable showed 84.98% of reviews coming in at a 4 and a 5.</a:t>
            </a:r>
          </a:p>
          <a:p>
            <a:pPr lvl="1"/>
            <a:r>
              <a:rPr lang="en-US" sz="1800" dirty="0"/>
              <a:t>Only 15.01% of reviews are for rating of 1 through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C708D-D80D-DA6A-2C90-F34CA7C3C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362" y="2077895"/>
            <a:ext cx="4555766" cy="360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FD65A-8A76-F8E7-0B81-1FF06FE6F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97" y="5162847"/>
            <a:ext cx="5401461" cy="51836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0CA927C-4FFC-E910-40A8-DF5DB7568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72"/>
    </mc:Choice>
    <mc:Fallback>
      <p:transition spd="slow" advTm="32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9BB335-2462-3D47-A2A8-85BA2D85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A4ADA-7998-4A9D-939E-3A1B16A0F2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D1F4AC-8A57-E268-5AA5-F9465AF474DC}"/>
              </a:ext>
            </a:extLst>
          </p:cNvPr>
          <p:cNvSpPr txBox="1">
            <a:spLocks/>
          </p:cNvSpPr>
          <p:nvPr/>
        </p:nvSpPr>
        <p:spPr>
          <a:xfrm>
            <a:off x="7114248" y="2088018"/>
            <a:ext cx="3852077" cy="29133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Matplotlib Bar Plot</a:t>
            </a:r>
          </a:p>
          <a:p>
            <a:r>
              <a:rPr lang="en-US" sz="1800" dirty="0"/>
              <a:t>Polarity Vader Review variable showed 86.96% in positive ratings.</a:t>
            </a:r>
          </a:p>
          <a:p>
            <a:r>
              <a:rPr lang="en-US" sz="1800" dirty="0"/>
              <a:t>Negative ratings accounted for 11.07% and neutral ratings accounted for only 2.24%</a:t>
            </a:r>
          </a:p>
          <a:p>
            <a:r>
              <a:rPr lang="en-US" sz="1800" dirty="0"/>
              <a:t>Negative and neutral ratings combined account for 13.31%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D51E5-781B-570C-07A1-861BC8AF5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2125759"/>
            <a:ext cx="4455170" cy="3542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46920-700D-9F2D-2673-0887E2CFB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722" y="5202323"/>
            <a:ext cx="5136625" cy="41243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1B16486-98D9-34FE-2785-554F06353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90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60"/>
    </mc:Choice>
    <mc:Fallback>
      <p:transition spd="slow" advTm="32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</p:spPr>
        <p:txBody>
          <a:bodyPr lIns="0" tIns="0" rIns="0" bIns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Modeling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1295672B-5CB6-D04E-5F11-FA319C8F80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782931A-7D25-4B4B-9464-57AE418934A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FBB03B-EBFF-21F6-B47F-B748469E7AB1}"/>
              </a:ext>
            </a:extLst>
          </p:cNvPr>
          <p:cNvSpPr txBox="1">
            <a:spLocks/>
          </p:cNvSpPr>
          <p:nvPr/>
        </p:nvSpPr>
        <p:spPr>
          <a:xfrm>
            <a:off x="1028699" y="1913809"/>
            <a:ext cx="3320663" cy="16324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Setting X and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X value</a:t>
            </a:r>
          </a:p>
          <a:p>
            <a:pPr marL="742950" lvl="1" indent="-285750"/>
            <a:r>
              <a:rPr lang="en-US" sz="1600" dirty="0"/>
              <a:t>Set to the Updated Review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Y value</a:t>
            </a:r>
            <a:r>
              <a:rPr lang="en-US" sz="1600" dirty="0"/>
              <a:t> </a:t>
            </a:r>
          </a:p>
          <a:p>
            <a:pPr marL="742950" lvl="1" indent="-285750"/>
            <a:r>
              <a:rPr lang="en-US" sz="1600" b="0" dirty="0"/>
              <a:t>Set to the Review P</a:t>
            </a:r>
            <a:r>
              <a:rPr lang="en-US" sz="1600" dirty="0"/>
              <a:t>olarity</a:t>
            </a:r>
            <a:endParaRPr lang="en-US" sz="1600" b="0" dirty="0"/>
          </a:p>
          <a:p>
            <a:pPr marL="0" indent="0"/>
            <a:endParaRPr lang="en-US"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AB4BD-72C8-8649-9947-CC812E81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04" y="3711834"/>
            <a:ext cx="5825629" cy="854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616F19-9088-5D21-C536-471668D21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615" y="4442003"/>
            <a:ext cx="2800350" cy="4667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99C8CF-ADA2-8CD2-45CE-BE6753B8D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615" y="4876151"/>
            <a:ext cx="1171575" cy="2667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1BA987-7240-8612-DFA9-776C1E8122C5}"/>
              </a:ext>
            </a:extLst>
          </p:cNvPr>
          <p:cNvSpPr txBox="1">
            <a:spLocks/>
          </p:cNvSpPr>
          <p:nvPr/>
        </p:nvSpPr>
        <p:spPr>
          <a:xfrm>
            <a:off x="7017357" y="2026003"/>
            <a:ext cx="4145944" cy="26493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TFIDF Vectorizer X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Term Frequency – Inverse Document Frequency</a:t>
            </a:r>
          </a:p>
          <a:p>
            <a:pPr marL="742950" lvl="1" indent="-285750"/>
            <a:r>
              <a:rPr lang="en-US" sz="1600" b="0" dirty="0"/>
              <a:t> </a:t>
            </a:r>
            <a:r>
              <a:rPr lang="en-US" sz="1600" dirty="0"/>
              <a:t>“S</a:t>
            </a:r>
            <a:r>
              <a:rPr lang="en-US" sz="1600" b="0" dirty="0"/>
              <a:t>tatistic that aims to better define how important a word is for a document.” (</a:t>
            </a:r>
            <a:r>
              <a:rPr lang="en-US" sz="1600" b="0" dirty="0" err="1"/>
              <a:t>Borcan</a:t>
            </a:r>
            <a:r>
              <a:rPr lang="en-US" sz="1600" b="0" dirty="0"/>
              <a:t>)</a:t>
            </a:r>
          </a:p>
          <a:p>
            <a:pPr marL="742950" lvl="1" indent="-285750"/>
            <a:r>
              <a:rPr lang="en-US" sz="1600" b="0" dirty="0"/>
              <a:t>X Train Vector</a:t>
            </a:r>
          </a:p>
          <a:p>
            <a:pPr marL="1200150" lvl="2" indent="-285750"/>
            <a:r>
              <a:rPr lang="en-US" sz="1600" dirty="0"/>
              <a:t>Shape: 19,162 and 21,980</a:t>
            </a:r>
          </a:p>
          <a:p>
            <a:pPr marL="742950" lvl="1" indent="-285750"/>
            <a:endParaRPr lang="en-US" sz="1400" b="0" dirty="0"/>
          </a:p>
          <a:p>
            <a:pPr marL="0" indent="0"/>
            <a:endParaRPr lang="en-US" sz="1800" b="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283D0C-5FC8-9BFF-7705-B741231BF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933" y="5026188"/>
            <a:ext cx="3171825" cy="923925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B7B9D106-1FB5-3E3A-9B58-8E71648A7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6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79"/>
    </mc:Choice>
    <mc:Fallback>
      <p:transition spd="slow" advTm="6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</p:spPr>
        <p:txBody>
          <a:bodyPr lIns="0" tIns="0" rIns="0" bIns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Modeling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1295672B-5CB6-D04E-5F11-FA319C8F80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782931A-7D25-4B4B-9464-57AE418934A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FBB03B-EBFF-21F6-B47F-B748469E7AB1}"/>
              </a:ext>
            </a:extLst>
          </p:cNvPr>
          <p:cNvSpPr txBox="1">
            <a:spLocks/>
          </p:cNvSpPr>
          <p:nvPr/>
        </p:nvSpPr>
        <p:spPr>
          <a:xfrm>
            <a:off x="981860" y="2192992"/>
            <a:ext cx="4314578" cy="19019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Logistic Regression</a:t>
            </a:r>
            <a:r>
              <a:rPr lang="en-US" dirty="0"/>
              <a:t> – </a:t>
            </a:r>
            <a:r>
              <a:rPr lang="en-US" b="0" dirty="0"/>
              <a:t>Used to “solve classification problems by predicting categorical outcomes.” (W3Schools)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Regression Accuracy</a:t>
            </a:r>
            <a:endParaRPr lang="en-US" dirty="0"/>
          </a:p>
          <a:p>
            <a:pPr marL="742950" lvl="1" indent="-285750"/>
            <a:r>
              <a:rPr lang="en-US" sz="1800" b="0" dirty="0"/>
              <a:t>91.49% Accuracy</a:t>
            </a:r>
          </a:p>
          <a:p>
            <a:pPr marL="0" indent="0"/>
            <a:endParaRPr lang="en-US" sz="1800" b="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1BA987-7240-8612-DFA9-776C1E8122C5}"/>
              </a:ext>
            </a:extLst>
          </p:cNvPr>
          <p:cNvSpPr txBox="1">
            <a:spLocks/>
          </p:cNvSpPr>
          <p:nvPr/>
        </p:nvSpPr>
        <p:spPr>
          <a:xfrm>
            <a:off x="7017357" y="2026004"/>
            <a:ext cx="4114469" cy="20689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Random Forest Analysis</a:t>
            </a:r>
            <a:r>
              <a:rPr lang="en-US" dirty="0"/>
              <a:t> - </a:t>
            </a:r>
            <a:r>
              <a:rPr lang="en-US" b="0" dirty="0"/>
              <a:t>Is a “supervised learning algorithm that can be used both for classification and regression and is flexible and easy to use.” (</a:t>
            </a:r>
            <a:r>
              <a:rPr lang="en-US" b="0" dirty="0" err="1"/>
              <a:t>Navlani</a:t>
            </a:r>
            <a:r>
              <a:rPr lang="en-US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Random Forest Accuracy</a:t>
            </a:r>
          </a:p>
          <a:p>
            <a:pPr marL="742950" lvl="1" indent="-285750"/>
            <a:r>
              <a:rPr lang="en-US" sz="1800" dirty="0"/>
              <a:t>99.95% Accuracy</a:t>
            </a:r>
          </a:p>
          <a:p>
            <a:pPr marL="742950" lvl="1" indent="-285750"/>
            <a:endParaRPr lang="en-US" sz="1400" b="0" dirty="0"/>
          </a:p>
          <a:p>
            <a:pPr marL="0" indent="0"/>
            <a:endParaRPr lang="en-US" sz="1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6733C-3566-703A-6DE6-CC5D231F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6" y="4245109"/>
            <a:ext cx="4848225" cy="1200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36AC7-6240-50FE-96FC-5E0DAC5C2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025" y="4337460"/>
            <a:ext cx="5991225" cy="126682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2F60B2C-E625-8268-B2A4-8E1251B44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18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57"/>
    </mc:Choice>
    <mc:Fallback>
      <p:transition spd="slow" advTm="4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</p:spPr>
        <p:txBody>
          <a:bodyPr lIns="0" tIns="0" rIns="0" bIns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Brand Modeling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1295672B-5CB6-D04E-5F11-FA319C8F80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782931A-7D25-4B4B-9464-57AE418934A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FBB03B-EBFF-21F6-B47F-B748469E7AB1}"/>
              </a:ext>
            </a:extLst>
          </p:cNvPr>
          <p:cNvSpPr txBox="1">
            <a:spLocks/>
          </p:cNvSpPr>
          <p:nvPr/>
        </p:nvSpPr>
        <p:spPr>
          <a:xfrm>
            <a:off x="981859" y="2026004"/>
            <a:ext cx="4314578" cy="7012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Dummy Variables </a:t>
            </a:r>
            <a:r>
              <a:rPr lang="en-US" dirty="0"/>
              <a:t>– </a:t>
            </a:r>
            <a:r>
              <a:rPr lang="en-US" b="0" dirty="0"/>
              <a:t>Created for all five brands.</a:t>
            </a:r>
            <a:endParaRPr lang="en-US"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55718-5CE0-65F5-7D66-FFE3182B4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763472"/>
            <a:ext cx="4835962" cy="955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9CF75-1173-AC54-5626-337B6E96A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47" y="4994740"/>
            <a:ext cx="6580095" cy="95594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054FB8-2F32-1DD9-5DF1-F17F83A347B0}"/>
              </a:ext>
            </a:extLst>
          </p:cNvPr>
          <p:cNvSpPr txBox="1">
            <a:spLocks/>
          </p:cNvSpPr>
          <p:nvPr/>
        </p:nvSpPr>
        <p:spPr>
          <a:xfrm>
            <a:off x="926906" y="4153190"/>
            <a:ext cx="4314578" cy="7012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Training and Test Sets</a:t>
            </a:r>
            <a:r>
              <a:rPr lang="en-US" dirty="0"/>
              <a:t>– </a:t>
            </a:r>
            <a:r>
              <a:rPr lang="en-US" b="0" dirty="0"/>
              <a:t>Implemented for all five brands.</a:t>
            </a:r>
            <a:endParaRPr lang="en-US" sz="1800" b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CDEF56-FAC7-4669-666C-B2028B6A21C5}"/>
              </a:ext>
            </a:extLst>
          </p:cNvPr>
          <p:cNvSpPr txBox="1">
            <a:spLocks/>
          </p:cNvSpPr>
          <p:nvPr/>
        </p:nvSpPr>
        <p:spPr>
          <a:xfrm>
            <a:off x="6476212" y="2026004"/>
            <a:ext cx="4314578" cy="19019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Logistic Regression</a:t>
            </a:r>
            <a:r>
              <a:rPr lang="en-US" dirty="0"/>
              <a:t> – </a:t>
            </a:r>
            <a:r>
              <a:rPr lang="en-US" b="0" dirty="0"/>
              <a:t>Created for all brands</a:t>
            </a:r>
          </a:p>
          <a:p>
            <a:pPr marL="742950" lvl="1" indent="-285750"/>
            <a:r>
              <a:rPr lang="en-US" sz="1800" b="0" dirty="0"/>
              <a:t>Highest Accuracy Infiniti  at 91.41%</a:t>
            </a:r>
          </a:p>
          <a:p>
            <a:pPr marL="742950" lvl="1" indent="-285750"/>
            <a:r>
              <a:rPr lang="en-US" sz="1800" dirty="0"/>
              <a:t>Lowest Accuracy BMW 87.77%</a:t>
            </a:r>
            <a:endParaRPr lang="en-US" sz="1800" b="0" dirty="0"/>
          </a:p>
          <a:p>
            <a:pPr marL="0" indent="0"/>
            <a:endParaRPr lang="en-US" sz="1800"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36A089-95AB-0348-85A8-203CAD4FC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437" y="3676173"/>
            <a:ext cx="3781425" cy="1266825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480620F-40B9-4B36-4779-54FB7B458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32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63"/>
    </mc:Choice>
    <mc:Fallback>
      <p:transition spd="slow" advTm="56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1B00-2D81-3048-8AFF-1F5A3E8A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</p:spPr>
        <p:txBody>
          <a:bodyPr/>
          <a:lstStyle/>
          <a:p>
            <a:r>
              <a:rPr lang="en-US" dirty="0"/>
              <a:t>Modeling Overview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9A274E-39AC-4802-84BB-E5ABF0747E7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54E6B5-A15A-5423-9191-D35347EE7EA2}"/>
              </a:ext>
            </a:extLst>
          </p:cNvPr>
          <p:cNvSpPr txBox="1">
            <a:spLocks/>
          </p:cNvSpPr>
          <p:nvPr/>
        </p:nvSpPr>
        <p:spPr>
          <a:xfrm>
            <a:off x="819481" y="1978296"/>
            <a:ext cx="4114469" cy="20689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Review Polarity Variable models </a:t>
            </a: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Random Forest Model</a:t>
            </a:r>
          </a:p>
          <a:p>
            <a:pPr marL="742950" lvl="1" indent="-285750"/>
            <a:r>
              <a:rPr lang="en-US" sz="1800" dirty="0"/>
              <a:t>99.95% Accuracy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b="0" dirty="0"/>
          </a:p>
          <a:p>
            <a:pPr marL="457200" lvl="1" indent="0">
              <a:buNone/>
            </a:pP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Logistic Regression</a:t>
            </a:r>
          </a:p>
          <a:p>
            <a:pPr marL="742950" lvl="1" indent="-285750"/>
            <a:r>
              <a:rPr lang="en-US" sz="1800" dirty="0"/>
              <a:t>91.49% Accuracy</a:t>
            </a:r>
          </a:p>
          <a:p>
            <a:pPr marL="742950" lvl="1" indent="-285750"/>
            <a:endParaRPr lang="en-US" sz="1800" dirty="0"/>
          </a:p>
          <a:p>
            <a:pPr marL="742950" lvl="1" indent="-285750"/>
            <a:endParaRPr lang="en-US" sz="1800" dirty="0"/>
          </a:p>
          <a:p>
            <a:pPr marL="742950" lvl="1" indent="-285750"/>
            <a:endParaRPr lang="en-US" sz="1400" b="0" dirty="0"/>
          </a:p>
          <a:p>
            <a:pPr marL="0" indent="0"/>
            <a:endParaRPr lang="en-US" sz="1800" b="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56CFD47-55EB-4C58-9A52-A250834B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81" y="4671811"/>
            <a:ext cx="3702656" cy="9165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9E39D0-6EA7-EB1A-BDEC-1FF2F7447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81" y="3072239"/>
            <a:ext cx="4874198" cy="1030633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CFFA247-3F57-E149-6BF7-2F47BB0E427B}"/>
              </a:ext>
            </a:extLst>
          </p:cNvPr>
          <p:cNvSpPr txBox="1">
            <a:spLocks/>
          </p:cNvSpPr>
          <p:nvPr/>
        </p:nvSpPr>
        <p:spPr>
          <a:xfrm>
            <a:off x="6442379" y="2041652"/>
            <a:ext cx="3886366" cy="20612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Dummy Variables for each Brand models </a:t>
            </a: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Logistic Regression</a:t>
            </a:r>
          </a:p>
          <a:p>
            <a:pPr marL="742950" lvl="1" indent="-285750"/>
            <a:r>
              <a:rPr lang="en-US" sz="1800" dirty="0"/>
              <a:t>Infiniti highest Accuracy 91.41%</a:t>
            </a:r>
          </a:p>
          <a:p>
            <a:pPr marL="742950" lvl="1" indent="-285750"/>
            <a:r>
              <a:rPr lang="en-US" sz="1800" dirty="0"/>
              <a:t>BMW lowest Accuracy 87.77%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742950" lvl="1" indent="-285750"/>
            <a:endParaRPr lang="en-US" sz="1800" dirty="0"/>
          </a:p>
          <a:p>
            <a:pPr marL="742950" lvl="1" indent="-285750"/>
            <a:endParaRPr lang="en-US" sz="1400" b="0" dirty="0"/>
          </a:p>
          <a:p>
            <a:pPr marL="0" indent="0"/>
            <a:endParaRPr lang="en-US" sz="1800" b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FC368E5-7188-887C-8286-B984014B3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487" y="4251007"/>
            <a:ext cx="3781425" cy="1266825"/>
          </a:xfrm>
          <a:prstGeom prst="rect">
            <a:avLst/>
          </a:prstGeom>
        </p:spPr>
      </p:pic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C6B3EC77-4BB8-8653-06D1-43AFBD2E3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2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57"/>
    </mc:Choice>
    <mc:Fallback>
      <p:transition spd="slow" advTm="60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9BF9-BE3A-8444-BD4C-97AF8ABB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7664B-4754-7F4E-ADCF-6AF266499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50" y="2032980"/>
            <a:ext cx="4876800" cy="4825020"/>
          </a:xfrm>
        </p:spPr>
        <p:txBody>
          <a:bodyPr/>
          <a:lstStyle/>
          <a:p>
            <a:pPr marL="0" indent="0">
              <a:lnSpc>
                <a:spcPct val="100000"/>
              </a:lnSpc>
            </a:pPr>
            <a:r>
              <a:rPr lang="en-US" dirty="0"/>
              <a:t>Overall, all models showed interesting statistics, but the original two models created deemed most accurate.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Review Polarity variable models deemed best choice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 dirty="0"/>
              <a:t>Random Forest Accuracy 99.95% 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 dirty="0"/>
              <a:t>Logistic Regression Accuracy 91.49%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Dummy variable Logistic Regression models next best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 dirty="0"/>
              <a:t>Infiniti 91.41%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 dirty="0"/>
              <a:t>Audi 90.61%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 dirty="0"/>
              <a:t>Lexus 90.10%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 dirty="0"/>
              <a:t>Mercedes 88.43%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 dirty="0"/>
              <a:t>BMW 87.77%</a:t>
            </a:r>
          </a:p>
          <a:p>
            <a:pPr marL="742950" lvl="1" indent="-285750">
              <a:lnSpc>
                <a:spcPct val="100000"/>
              </a:lnSpc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054C5-D38D-4250-8FB9-1381546143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098DD8-8F72-F691-4893-8B2C7CC2E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812" y="3689483"/>
            <a:ext cx="6024438" cy="3048172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08F1EFE-F15A-D104-6431-0E815D014358}"/>
              </a:ext>
            </a:extLst>
          </p:cNvPr>
          <p:cNvSpPr txBox="1">
            <a:spLocks/>
          </p:cNvSpPr>
          <p:nvPr/>
        </p:nvSpPr>
        <p:spPr>
          <a:xfrm>
            <a:off x="5162550" y="1904835"/>
            <a:ext cx="6694171" cy="1524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sz="2000" b="1" dirty="0"/>
              <a:t>Recommendation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Brands to research further 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 dirty="0"/>
              <a:t>BMW, Lexus, Audi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 dirty="0"/>
              <a:t>Showed some of the highest positive reviews and are deemed great choices for a next vehicle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54C65E0A-9DFA-69BF-209C-8F528ACA9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23"/>
    </mc:Choice>
    <mc:Fallback>
      <p:transition spd="slow" advTm="79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</p:spPr>
        <p:txBody>
          <a:bodyPr lIns="0" tIns="0" rIns="0" bIns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Citations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1295672B-5CB6-D04E-5F11-FA319C8F80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782931A-7D25-4B4B-9464-57AE418934A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FBB03B-EBFF-21F6-B47F-B748469E7AB1}"/>
              </a:ext>
            </a:extLst>
          </p:cNvPr>
          <p:cNvSpPr txBox="1">
            <a:spLocks/>
          </p:cNvSpPr>
          <p:nvPr/>
        </p:nvSpPr>
        <p:spPr>
          <a:xfrm>
            <a:off x="980993" y="2452893"/>
            <a:ext cx="9959621" cy="34060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400" b="0" dirty="0"/>
              <a:t>W3Schools. (n.d.). Pandas DataFrame describe() Method. Pandas </a:t>
            </a:r>
            <a:r>
              <a:rPr lang="en-US" sz="1400" b="0" dirty="0" err="1"/>
              <a:t>dataframe</a:t>
            </a:r>
            <a:r>
              <a:rPr lang="en-US" sz="1400" b="0" dirty="0"/>
              <a:t> describe() method. Retrieved January 22, 2023, from </a:t>
            </a:r>
            <a:r>
              <a:rPr lang="en-US" sz="1400" b="0" dirty="0">
                <a:hlinkClick r:id="rId4"/>
              </a:rPr>
              <a:t>https://www.w3schools.com/python/pandas/ref_df_describe.asp</a:t>
            </a:r>
            <a:r>
              <a:rPr lang="en-US" sz="1400" b="0" dirty="0"/>
              <a:t> </a:t>
            </a:r>
          </a:p>
          <a:p>
            <a:pPr marL="0" indent="0"/>
            <a:r>
              <a:rPr lang="en-US" sz="1400" b="0" dirty="0"/>
              <a:t>Pandas </a:t>
            </a:r>
            <a:r>
              <a:rPr lang="en-US" sz="1400" b="0" dirty="0" err="1"/>
              <a:t>isnull</a:t>
            </a:r>
            <a:r>
              <a:rPr lang="en-US" sz="1400" b="0" dirty="0"/>
              <a:t>() function. w3resource. (n.d.). Retrieved January 22, 2023, from </a:t>
            </a:r>
            <a:r>
              <a:rPr lang="en-US" sz="1400" b="0" dirty="0">
                <a:hlinkClick r:id="rId5"/>
              </a:rPr>
              <a:t>https://www.w3resource.com/pandas/isnull.php#:~:text=The%20isnull()%20function%20is,arrays%2C%20NaT%20in%20datetimelike).&amp;text=Object%20to%20check%20for%20null%20or%20missing%20values</a:t>
            </a:r>
            <a:r>
              <a:rPr lang="en-US" sz="1400" b="0" dirty="0"/>
              <a:t> </a:t>
            </a:r>
          </a:p>
          <a:p>
            <a:pPr marL="0" indent="0"/>
            <a:r>
              <a:rPr lang="en-US" sz="1400" b="0" dirty="0" err="1"/>
              <a:t>Iriondo</a:t>
            </a:r>
            <a:r>
              <a:rPr lang="en-US" sz="1400" b="0" dirty="0"/>
              <a:t>, R. (2021, October 22). Natural language processing (NLP) with python - </a:t>
            </a:r>
            <a:r>
              <a:rPr lang="en-US" sz="1400" b="0" dirty="0" err="1"/>
              <a:t>tutorial&amp;nbsp</a:t>
            </a:r>
            <a:r>
              <a:rPr lang="en-US" sz="1400" b="0" dirty="0"/>
              <a:t>;. Towards AI. Retrieved January 29, 2023, from </a:t>
            </a:r>
            <a:r>
              <a:rPr lang="en-US" sz="1400" b="0" dirty="0">
                <a:hlinkClick r:id="rId6"/>
              </a:rPr>
              <a:t>https://towardsai.net/p/nlp/natural-language-processing-nlp-with-python-tutorial-for-beginners-1f54e610a1a0</a:t>
            </a:r>
            <a:r>
              <a:rPr lang="en-US" sz="1400" b="0" dirty="0"/>
              <a:t> </a:t>
            </a:r>
          </a:p>
          <a:p>
            <a:pPr marL="0" indent="0"/>
            <a:r>
              <a:rPr lang="en-US" sz="1400" b="0" dirty="0" err="1"/>
              <a:t>Borcan</a:t>
            </a:r>
            <a:r>
              <a:rPr lang="en-US" sz="1400" b="0" dirty="0"/>
              <a:t>, M. (2020, June 8). TF-IDF explained and python </a:t>
            </a:r>
            <a:r>
              <a:rPr lang="en-US" sz="1400" b="0" dirty="0" err="1"/>
              <a:t>sklearn</a:t>
            </a:r>
            <a:r>
              <a:rPr lang="en-US" sz="1400" b="0" dirty="0"/>
              <a:t> implementation. Medium. Retrieved January 25, 2023, from </a:t>
            </a:r>
            <a:r>
              <a:rPr lang="en-US" sz="1400" b="0" dirty="0">
                <a:hlinkClick r:id="rId7"/>
              </a:rPr>
              <a:t>https://towardsdatascience.com/tf-idf-explained-and-python-sklearn-implementation-b020c5e83275</a:t>
            </a:r>
            <a:r>
              <a:rPr lang="en-US" sz="1400" b="0" dirty="0"/>
              <a:t> </a:t>
            </a:r>
          </a:p>
          <a:p>
            <a:pPr marL="0" indent="0"/>
            <a:r>
              <a:rPr lang="en-US" sz="1400" b="0" dirty="0"/>
              <a:t>W3Schools. (n.d.). Machine learning - logistic regression. Python Machine Learning - Logistic Regression. Retrieved January 25, 2023, from </a:t>
            </a:r>
            <a:r>
              <a:rPr lang="en-US" sz="1400" b="0" dirty="0">
                <a:hlinkClick r:id="rId8"/>
              </a:rPr>
              <a:t>https://www.w3schools.com/python/python_ml_logistic_regression.asp</a:t>
            </a:r>
            <a:r>
              <a:rPr lang="en-US" sz="1400" b="0" dirty="0"/>
              <a:t> </a:t>
            </a:r>
          </a:p>
          <a:p>
            <a:pPr marL="0" indent="0"/>
            <a:r>
              <a:rPr lang="en-US" sz="1400" b="0" dirty="0" err="1"/>
              <a:t>Navlani</a:t>
            </a:r>
            <a:r>
              <a:rPr lang="en-US" sz="1400" b="0" dirty="0"/>
              <a:t>, A. (2018, May 16). </a:t>
            </a:r>
            <a:r>
              <a:rPr lang="en-US" sz="1400" b="0" dirty="0" err="1"/>
              <a:t>Sklearn</a:t>
            </a:r>
            <a:r>
              <a:rPr lang="en-US" sz="1400" b="0" dirty="0"/>
              <a:t> Random Forest classifiers in python tutorial. </a:t>
            </a:r>
            <a:r>
              <a:rPr lang="en-US" sz="1400" b="0" dirty="0" err="1"/>
              <a:t>DataCamp</a:t>
            </a:r>
            <a:r>
              <a:rPr lang="en-US" sz="1400" b="0" dirty="0"/>
              <a:t>. Retrieved January 25, 2023, from </a:t>
            </a:r>
            <a:r>
              <a:rPr lang="en-US" sz="1400" b="0" dirty="0">
                <a:hlinkClick r:id="rId9"/>
              </a:rPr>
              <a:t>https://www.datacamp.com/tutorial/random-forests-classifier-python</a:t>
            </a:r>
            <a:r>
              <a:rPr lang="en-US" sz="1400" b="0" dirty="0"/>
              <a:t> </a:t>
            </a:r>
          </a:p>
          <a:p>
            <a:pPr marL="0" indent="0"/>
            <a:endParaRPr lang="en-US" sz="18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AB0FC2F-6592-45B2-89BF-99C471A32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71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0"/>
    </mc:Choice>
    <mc:Fallback>
      <p:transition spd="slow" advTm="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1" y="1959995"/>
            <a:ext cx="3773888" cy="405914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1. </a:t>
            </a:r>
            <a:r>
              <a:rPr lang="en-US" dirty="0">
                <a:cs typeface="Calibri"/>
              </a:rPr>
              <a:t>Introduction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2. </a:t>
            </a:r>
            <a:r>
              <a:rPr lang="en-US" dirty="0">
                <a:cs typeface="Calibri"/>
              </a:rPr>
              <a:t>Business Problem &amp; Primary Goal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3. </a:t>
            </a:r>
            <a:r>
              <a:rPr lang="en-US" dirty="0">
                <a:cs typeface="Calibri"/>
              </a:rPr>
              <a:t>Data Background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4. </a:t>
            </a:r>
            <a:r>
              <a:rPr lang="en-US" dirty="0">
                <a:cs typeface="Calibri"/>
              </a:rPr>
              <a:t>Data Exploration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7C2D5C7-851E-0D49-B7D5-14EE6D2C17EB}"/>
              </a:ext>
            </a:extLst>
          </p:cNvPr>
          <p:cNvSpPr txBox="1">
            <a:spLocks/>
          </p:cNvSpPr>
          <p:nvPr/>
        </p:nvSpPr>
        <p:spPr>
          <a:xfrm>
            <a:off x="5570222" y="1959994"/>
            <a:ext cx="5067300" cy="405914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5. </a:t>
            </a:r>
            <a:r>
              <a:rPr lang="en-US" dirty="0">
                <a:cs typeface="Calibri"/>
              </a:rPr>
              <a:t>Natural Language Processing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6. </a:t>
            </a:r>
            <a:r>
              <a:rPr lang="en-US" dirty="0">
                <a:cs typeface="Calibri"/>
              </a:rPr>
              <a:t>Visualizations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7. </a:t>
            </a:r>
            <a:r>
              <a:rPr lang="en-US" dirty="0">
                <a:cs typeface="Calibri"/>
              </a:rPr>
              <a:t>Modeling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8. </a:t>
            </a:r>
            <a:r>
              <a:rPr lang="en-US" dirty="0">
                <a:cs typeface="Calibri"/>
              </a:rPr>
              <a:t>Summary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89F6A65-D476-2711-AF72-26DBF01B7B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14"/>
    </mc:Choice>
    <mc:Fallback>
      <p:transition spd="slow" advTm="1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choosing your next car sometimes seem stressful?</a:t>
            </a:r>
          </a:p>
          <a:p>
            <a:r>
              <a:rPr lang="en-US" dirty="0"/>
              <a:t>Yes, it can. Throughout this presentation we will be going over the steps one can take with sentiment analysis to get a better understanding of the reviews they are working with.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Placeholder 8" descr="A road with trees on the side">
            <a:extLst>
              <a:ext uri="{FF2B5EF4-FFF2-40B4-BE49-F238E27FC236}">
                <a16:creationId xmlns:a16="http://schemas.microsoft.com/office/drawing/2014/main" id="{965654C2-2A22-4BFD-A4EC-85527B2533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6656"/>
          <a:stretch>
            <a:fillRect/>
          </a:stretch>
        </p:blipFill>
        <p:spPr>
          <a:xfrm>
            <a:off x="7230134" y="1027914"/>
            <a:ext cx="4837176" cy="4837176"/>
          </a:xfr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52B55A7-CB9A-1A06-8210-BECC44954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0"/>
    </mc:Choice>
    <mc:Fallback>
      <p:transition spd="slow" advTm="16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0600"/>
            <a:ext cx="4876800" cy="645284"/>
          </a:xfrm>
        </p:spPr>
        <p:txBody>
          <a:bodyPr anchor="b"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37156" cy="935179"/>
          </a:xfrm>
        </p:spPr>
        <p:txBody>
          <a:bodyPr>
            <a:normAutofit/>
          </a:bodyPr>
          <a:lstStyle/>
          <a:p>
            <a:r>
              <a:rPr lang="en-US" dirty="0"/>
              <a:t>Customers have many options and brands to choose from when purchasing their next vehicle.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F739D93-8B28-06BA-30E8-11F8BD1C82DE}"/>
              </a:ext>
            </a:extLst>
          </p:cNvPr>
          <p:cNvSpPr txBox="1">
            <a:spLocks/>
          </p:cNvSpPr>
          <p:nvPr/>
        </p:nvSpPr>
        <p:spPr>
          <a:xfrm>
            <a:off x="11779250" y="6473537"/>
            <a:ext cx="412750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82931A-7D25-4B4B-9464-57AE418934A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73ED57-9744-E1CB-2856-7E5CE76004CE}"/>
              </a:ext>
            </a:extLst>
          </p:cNvPr>
          <p:cNvSpPr txBox="1">
            <a:spLocks/>
          </p:cNvSpPr>
          <p:nvPr/>
        </p:nvSpPr>
        <p:spPr>
          <a:xfrm>
            <a:off x="6257107" y="3636819"/>
            <a:ext cx="4876800" cy="64528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Primary Goal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44C9A5-03C1-D500-6DBD-7E46F67AEB13}"/>
              </a:ext>
            </a:extLst>
          </p:cNvPr>
          <p:cNvSpPr txBox="1">
            <a:spLocks/>
          </p:cNvSpPr>
          <p:nvPr/>
        </p:nvSpPr>
        <p:spPr>
          <a:xfrm>
            <a:off x="6296751" y="4536318"/>
            <a:ext cx="4837156" cy="9351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 customers with ease of mind when researching brands, they are interested in for their next vehicle through sentiment analysis.</a:t>
            </a:r>
          </a:p>
        </p:txBody>
      </p:sp>
      <p:pic>
        <p:nvPicPr>
          <p:cNvPr id="12" name="Picture Placeholder 1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63725B5-D4C8-89D7-0341-1DAC382411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0" t="4296" r="6130" b="-4296"/>
          <a:stretch/>
        </p:blipFill>
        <p:spPr>
          <a:xfrm>
            <a:off x="0" y="1010412"/>
            <a:ext cx="4987636" cy="4837176"/>
          </a:xfr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9E5DC59-B307-78DE-F617-A77AAB450E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79"/>
    </mc:Choice>
    <mc:Fallback>
      <p:transition spd="slow" advTm="20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A47CAE-EEB3-F4B3-1624-71703F3D9674}"/>
              </a:ext>
            </a:extLst>
          </p:cNvPr>
          <p:cNvSpPr txBox="1">
            <a:spLocks/>
          </p:cNvSpPr>
          <p:nvPr/>
        </p:nvSpPr>
        <p:spPr>
          <a:xfrm>
            <a:off x="1028700" y="2761695"/>
            <a:ext cx="2270760" cy="18495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Five Variables</a:t>
            </a:r>
          </a:p>
          <a:p>
            <a:pPr lvl="1"/>
            <a:r>
              <a:rPr lang="en-US" sz="1400" dirty="0"/>
              <a:t>Rating</a:t>
            </a:r>
            <a:endParaRPr lang="en-US" sz="1000" dirty="0"/>
          </a:p>
          <a:p>
            <a:pPr lvl="1"/>
            <a:r>
              <a:rPr lang="en-US" sz="1400" dirty="0"/>
              <a:t>Car Year</a:t>
            </a:r>
            <a:endParaRPr lang="en-US" sz="1000" dirty="0"/>
          </a:p>
          <a:p>
            <a:pPr lvl="1"/>
            <a:r>
              <a:rPr lang="en-US" sz="1400" dirty="0"/>
              <a:t>Brand Name</a:t>
            </a:r>
          </a:p>
          <a:p>
            <a:pPr lvl="1"/>
            <a:r>
              <a:rPr lang="en-US" sz="1400" dirty="0"/>
              <a:t>Date</a:t>
            </a:r>
          </a:p>
          <a:p>
            <a:pPr lvl="1"/>
            <a:r>
              <a:rPr lang="en-US" sz="1400" dirty="0"/>
              <a:t>Review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8EBE25-D116-774A-D850-7F689A962F22}"/>
              </a:ext>
            </a:extLst>
          </p:cNvPr>
          <p:cNvSpPr txBox="1">
            <a:spLocks/>
          </p:cNvSpPr>
          <p:nvPr/>
        </p:nvSpPr>
        <p:spPr>
          <a:xfrm>
            <a:off x="3817289" y="2761695"/>
            <a:ext cx="2529840" cy="2093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Five Car Brands</a:t>
            </a:r>
          </a:p>
          <a:p>
            <a:pPr lvl="1"/>
            <a:r>
              <a:rPr lang="en-US" sz="1400" dirty="0"/>
              <a:t>Audi</a:t>
            </a:r>
          </a:p>
          <a:p>
            <a:pPr lvl="1"/>
            <a:r>
              <a:rPr lang="en-US" sz="1400" dirty="0"/>
              <a:t>Lexus</a:t>
            </a:r>
          </a:p>
          <a:p>
            <a:pPr lvl="1"/>
            <a:r>
              <a:rPr lang="en-US" sz="1400" dirty="0"/>
              <a:t>Infiniti</a:t>
            </a:r>
          </a:p>
          <a:p>
            <a:pPr lvl="1"/>
            <a:r>
              <a:rPr lang="en-US" sz="1400" dirty="0"/>
              <a:t>BMW</a:t>
            </a:r>
          </a:p>
          <a:p>
            <a:pPr lvl="1"/>
            <a:r>
              <a:rPr lang="en-US" sz="1400" dirty="0"/>
              <a:t>Mercedes-Benz</a:t>
            </a:r>
          </a:p>
        </p:txBody>
      </p:sp>
      <p:pic>
        <p:nvPicPr>
          <p:cNvPr id="12" name="Picture 11" descr="A close-up of a crystal&#10;&#10;Description automatically generated with low confidence">
            <a:extLst>
              <a:ext uri="{FF2B5EF4-FFF2-40B4-BE49-F238E27FC236}">
                <a16:creationId xmlns:a16="http://schemas.microsoft.com/office/drawing/2014/main" id="{F5F1008E-A5AD-5931-9072-17D71549A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31" y="2187387"/>
            <a:ext cx="4495567" cy="2998197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05078DF-7CD6-F5A0-F93E-3411F6362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43"/>
    </mc:Choice>
    <mc:Fallback>
      <p:transition spd="slow" advTm="25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</p:spPr>
        <p:txBody>
          <a:bodyPr lIns="0" tIns="0" rIns="0" bIns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3478" y="2143607"/>
            <a:ext cx="5246494" cy="170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kern="1200" dirty="0">
                <a:latin typeface="+mn-lt"/>
                <a:ea typeface="+mn-ea"/>
                <a:cs typeface="+mn-cs"/>
              </a:rPr>
              <a:t>Describe Method</a:t>
            </a:r>
          </a:p>
          <a:p>
            <a:pPr marL="742950" lvl="1" indent="-285750"/>
            <a:r>
              <a:rPr lang="en-US" sz="1800" dirty="0"/>
              <a:t>Describe - “method returns description of the data in the DataFrame” (W3School)</a:t>
            </a:r>
          </a:p>
          <a:p>
            <a:pPr marL="742950" lvl="1" indent="-285750"/>
            <a:r>
              <a:rPr lang="en-US" sz="1800" dirty="0"/>
              <a:t>Mean rating of 4.47</a:t>
            </a:r>
          </a:p>
          <a:p>
            <a:pPr marL="742950" lvl="1" indent="-285750"/>
            <a:endParaRPr lang="en-US" sz="1800" dirty="0"/>
          </a:p>
          <a:p>
            <a:pPr marL="742950" lvl="1" indent="-285750"/>
            <a:endParaRPr lang="en-US" sz="1800" dirty="0"/>
          </a:p>
          <a:p>
            <a:pPr marL="742950" lvl="1" indent="-285750"/>
            <a:endParaRPr lang="en-US" sz="1800" b="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1295672B-5CB6-D04E-5F11-FA319C8F80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782931A-7D25-4B4B-9464-57AE418934A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FBB03B-EBFF-21F6-B47F-B748469E7AB1}"/>
              </a:ext>
            </a:extLst>
          </p:cNvPr>
          <p:cNvSpPr txBox="1">
            <a:spLocks/>
          </p:cNvSpPr>
          <p:nvPr/>
        </p:nvSpPr>
        <p:spPr>
          <a:xfrm>
            <a:off x="941617" y="2021828"/>
            <a:ext cx="4963884" cy="17073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Isnull</a:t>
            </a:r>
            <a:r>
              <a:rPr lang="en-US" b="0" dirty="0"/>
              <a:t>() Function</a:t>
            </a:r>
          </a:p>
          <a:p>
            <a:pPr marL="742950" lvl="1" indent="-285750"/>
            <a:r>
              <a:rPr lang="en-US" sz="1800" dirty="0" err="1"/>
              <a:t>Isnull</a:t>
            </a:r>
            <a:r>
              <a:rPr lang="en-US" sz="1800" dirty="0"/>
              <a:t>() – “detects missing values for an array-like object.” (Pandas) </a:t>
            </a:r>
          </a:p>
          <a:p>
            <a:pPr marL="742950" lvl="1" indent="-285750"/>
            <a:r>
              <a:rPr lang="en-US" sz="1800" dirty="0" err="1"/>
              <a:t>Isnull</a:t>
            </a:r>
            <a:r>
              <a:rPr lang="en-US" sz="1800" dirty="0"/>
              <a:t> detected no missing values </a:t>
            </a:r>
          </a:p>
          <a:p>
            <a:pPr marL="742950" lvl="1" indent="-285750"/>
            <a:endParaRPr lang="en-US" sz="1800" dirty="0"/>
          </a:p>
          <a:p>
            <a:pPr marL="742950" lvl="1" indent="-285750"/>
            <a:endParaRPr lang="en-US" sz="1800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9E49660-925D-DBDB-980D-8833F390B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017" y="3635200"/>
            <a:ext cx="4539366" cy="2840014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657125-0917-267E-8FF3-F0D889AC7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59" y="3857213"/>
            <a:ext cx="5943600" cy="228854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25E71CB-9403-4E55-BEFD-57FB85B48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29"/>
    </mc:Choice>
    <mc:Fallback>
      <p:transition spd="slow" advTm="34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</p:spPr>
        <p:txBody>
          <a:bodyPr lIns="0" tIns="0" rIns="0" bIns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Natural Language Processing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1295672B-5CB6-D04E-5F11-FA319C8F80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782931A-7D25-4B4B-9464-57AE418934A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FBB03B-EBFF-21F6-B47F-B748469E7AB1}"/>
              </a:ext>
            </a:extLst>
          </p:cNvPr>
          <p:cNvSpPr txBox="1">
            <a:spLocks/>
          </p:cNvSpPr>
          <p:nvPr/>
        </p:nvSpPr>
        <p:spPr>
          <a:xfrm>
            <a:off x="1028700" y="1913810"/>
            <a:ext cx="7810500" cy="585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NLP</a:t>
            </a:r>
            <a:r>
              <a:rPr lang="en-US" sz="1800" b="0" dirty="0"/>
              <a:t> – “goal is to make computers understand the unstructured text and retrieve meaningful pieces of information” (</a:t>
            </a:r>
            <a:r>
              <a:rPr lang="en-US" sz="1800" b="0" dirty="0" err="1"/>
              <a:t>Iriondo</a:t>
            </a:r>
            <a:r>
              <a:rPr lang="en-US" sz="1800" b="0" dirty="0"/>
              <a:t>)</a:t>
            </a: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E1A117-DADD-A60C-0D41-603834A101ED}"/>
              </a:ext>
            </a:extLst>
          </p:cNvPr>
          <p:cNvSpPr txBox="1">
            <a:spLocks/>
          </p:cNvSpPr>
          <p:nvPr/>
        </p:nvSpPr>
        <p:spPr>
          <a:xfrm>
            <a:off x="1028700" y="2494199"/>
            <a:ext cx="7810500" cy="585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Implement Lowercase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7FA2BF-7A94-B255-FEA5-9480A08BC2A8}"/>
              </a:ext>
            </a:extLst>
          </p:cNvPr>
          <p:cNvSpPr txBox="1">
            <a:spLocks/>
          </p:cNvSpPr>
          <p:nvPr/>
        </p:nvSpPr>
        <p:spPr>
          <a:xfrm>
            <a:off x="1028700" y="3569850"/>
            <a:ext cx="7810500" cy="585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/>
              <a:t>Punctuation Removal</a:t>
            </a:r>
            <a:endParaRPr lang="en-US" sz="1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7097ED-29F3-46D9-F2EE-9DAE1BA23F62}"/>
              </a:ext>
            </a:extLst>
          </p:cNvPr>
          <p:cNvSpPr txBox="1">
            <a:spLocks/>
          </p:cNvSpPr>
          <p:nvPr/>
        </p:nvSpPr>
        <p:spPr>
          <a:xfrm>
            <a:off x="1028700" y="5147495"/>
            <a:ext cx="7810500" cy="585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/>
              <a:t>Remove Imbedded Numbers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9696D-5DAD-9A32-B77F-088476423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85694"/>
            <a:ext cx="8911475" cy="591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C3594D-9555-6490-CE84-44B413DAC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3931486"/>
            <a:ext cx="8911475" cy="11473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5B66C-197D-43A3-7284-DB3EA2581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5440485"/>
            <a:ext cx="8911475" cy="1257335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79B61C8-7167-D6B1-59EF-9C6EEC136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3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56"/>
    </mc:Choice>
    <mc:Fallback>
      <p:transition spd="slow" advTm="38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</p:spPr>
        <p:txBody>
          <a:bodyPr lIns="0" tIns="0" rIns="0" bIns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Natural Language Processing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1295672B-5CB6-D04E-5F11-FA319C8F80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pPr>
              <a:spcAft>
                <a:spcPts val="600"/>
              </a:spcAft>
            </a:pPr>
            <a:fld id="{7782931A-7D25-4B4B-9464-57AE418934A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FBB03B-EBFF-21F6-B47F-B748469E7AB1}"/>
              </a:ext>
            </a:extLst>
          </p:cNvPr>
          <p:cNvSpPr txBox="1">
            <a:spLocks/>
          </p:cNvSpPr>
          <p:nvPr/>
        </p:nvSpPr>
        <p:spPr>
          <a:xfrm>
            <a:off x="1028700" y="1913810"/>
            <a:ext cx="8186862" cy="585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Stop Word</a:t>
            </a:r>
            <a:r>
              <a:rPr lang="en-US" sz="1800" b="0" dirty="0"/>
              <a:t> – </a:t>
            </a:r>
            <a:r>
              <a:rPr lang="en-US" b="0" dirty="0"/>
              <a:t>The removal of words such as “if”, “but”, and “or”  </a:t>
            </a: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E1A117-DADD-A60C-0D41-603834A101ED}"/>
              </a:ext>
            </a:extLst>
          </p:cNvPr>
          <p:cNvSpPr txBox="1">
            <a:spLocks/>
          </p:cNvSpPr>
          <p:nvPr/>
        </p:nvSpPr>
        <p:spPr>
          <a:xfrm>
            <a:off x="1028700" y="2195225"/>
            <a:ext cx="7810500" cy="585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/>
              <a:t>Removal of Stop words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7097ED-29F3-46D9-F2EE-9DAE1BA23F62}"/>
              </a:ext>
            </a:extLst>
          </p:cNvPr>
          <p:cNvSpPr txBox="1">
            <a:spLocks/>
          </p:cNvSpPr>
          <p:nvPr/>
        </p:nvSpPr>
        <p:spPr>
          <a:xfrm>
            <a:off x="1028700" y="4292056"/>
            <a:ext cx="3485651" cy="15668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/>
              <a:t>Vader Rating</a:t>
            </a:r>
          </a:p>
          <a:p>
            <a:pPr marL="0" indent="0"/>
            <a:r>
              <a:rPr lang="en-US" b="0" dirty="0"/>
              <a:t>Create in-depth rating and Vader Polarity indicating positive, negative, and neutral reviews.</a:t>
            </a:r>
          </a:p>
          <a:p>
            <a:pPr marL="0" indent="0"/>
            <a:endParaRPr lang="en-US"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0A10A-F7D6-7010-18EB-E4B1ED6F6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2607479"/>
            <a:ext cx="4758417" cy="65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A6F6E7-4155-4F61-27BE-09931AAD0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3347261"/>
            <a:ext cx="7205871" cy="909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A4071-523A-4B0C-80EA-6C68C04D5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351" y="4358211"/>
            <a:ext cx="5338989" cy="1392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3CB6D8-04A2-50E9-16A5-6C9C3C55D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4" y="5964568"/>
            <a:ext cx="8128222" cy="510831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6BCD353-7D66-5561-37E4-47067C69E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6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00"/>
    </mc:Choice>
    <mc:Fallback>
      <p:transition spd="slow" advTm="31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/>
          <a:lstStyle/>
          <a:p>
            <a:fld id="{7782931A-7D25-4B4B-9464-57AE418934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A47CAE-EEB3-F4B3-1624-71703F3D9674}"/>
              </a:ext>
            </a:extLst>
          </p:cNvPr>
          <p:cNvSpPr txBox="1">
            <a:spLocks/>
          </p:cNvSpPr>
          <p:nvPr/>
        </p:nvSpPr>
        <p:spPr>
          <a:xfrm>
            <a:off x="1028700" y="2376860"/>
            <a:ext cx="4107844" cy="23541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Seaborn </a:t>
            </a:r>
            <a:r>
              <a:rPr lang="en-US" sz="2400" b="1" dirty="0" err="1"/>
              <a:t>Barplot</a:t>
            </a:r>
            <a:endParaRPr lang="en-US" sz="2400" b="1" dirty="0"/>
          </a:p>
          <a:p>
            <a:pPr lvl="1"/>
            <a:r>
              <a:rPr lang="en-US" sz="1800" dirty="0"/>
              <a:t>The average rating for all brands have an average rate of 4 out of 5.</a:t>
            </a:r>
          </a:p>
          <a:p>
            <a:pPr lvl="1"/>
            <a:r>
              <a:rPr lang="en-US" sz="1800" dirty="0"/>
              <a:t>Lexus shows a rating compared to the other brands while Mercedes-Benz showed the lowest average rate.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EC0BB7-C9CF-2BA1-354D-BEC085D90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564" y="2535158"/>
            <a:ext cx="4549271" cy="31500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49E1D5-A0BF-BCF9-62F9-AB15640684B2}"/>
              </a:ext>
            </a:extLst>
          </p:cNvPr>
          <p:cNvSpPr txBox="1">
            <a:spLocks/>
          </p:cNvSpPr>
          <p:nvPr/>
        </p:nvSpPr>
        <p:spPr>
          <a:xfrm>
            <a:off x="6850379" y="1988571"/>
            <a:ext cx="4720094" cy="23541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Average Rating By Brand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09F1FEB-5EEC-A388-1168-38FCDEAB7F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6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31"/>
    </mc:Choice>
    <mc:Fallback>
      <p:transition spd="slow" advTm="43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A_Win32_MW_JS_SL_v2.potx" id="{F3EA0D10-81D8-413D-A4CA-F5D1D5CC8037}" vid="{9BA86A48-81B4-441C-9F07-EEAF91A8F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975AF8-B1C6-436B-A274-2C3ADC779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4273A0-A4DF-47AA-BF1F-8758123399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Impact annual presentation</Template>
  <TotalTime>1091</TotalTime>
  <Words>987</Words>
  <Application>Microsoft Office PowerPoint</Application>
  <PresentationFormat>Widescreen</PresentationFormat>
  <Paragraphs>152</Paragraphs>
  <Slides>18</Slides>
  <Notes>2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Nova</vt:lpstr>
      <vt:lpstr>Calibri</vt:lpstr>
      <vt:lpstr>Wingdings</vt:lpstr>
      <vt:lpstr>Theme1</vt:lpstr>
      <vt:lpstr>Car Model Reviews With Sentiment Analysis</vt:lpstr>
      <vt:lpstr>Agenda</vt:lpstr>
      <vt:lpstr>Introduction</vt:lpstr>
      <vt:lpstr>Business Problem</vt:lpstr>
      <vt:lpstr>Background on Data</vt:lpstr>
      <vt:lpstr>Data Exploration</vt:lpstr>
      <vt:lpstr>Natural Language Processing</vt:lpstr>
      <vt:lpstr>Natural Language Processing</vt:lpstr>
      <vt:lpstr>Visualization</vt:lpstr>
      <vt:lpstr>Visualizations</vt:lpstr>
      <vt:lpstr>Visualization</vt:lpstr>
      <vt:lpstr>Visualizations</vt:lpstr>
      <vt:lpstr>Modeling</vt:lpstr>
      <vt:lpstr>Modeling</vt:lpstr>
      <vt:lpstr>Brand Modeling</vt:lpstr>
      <vt:lpstr>Modeling Overview</vt:lpstr>
      <vt:lpstr>Summary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Model Reviews</dc:title>
  <dc:creator>Angela</dc:creator>
  <cp:lastModifiedBy>Angela</cp:lastModifiedBy>
  <cp:revision>24</cp:revision>
  <dcterms:created xsi:type="dcterms:W3CDTF">2023-01-29T01:51:19Z</dcterms:created>
  <dcterms:modified xsi:type="dcterms:W3CDTF">2023-01-29T20:02:40Z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